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2"/>
  </p:notesMasterIdLst>
  <p:sldIdLst>
    <p:sldId id="256" r:id="rId2"/>
    <p:sldId id="340" r:id="rId3"/>
    <p:sldId id="298" r:id="rId4"/>
    <p:sldId id="331" r:id="rId5"/>
    <p:sldId id="332" r:id="rId6"/>
    <p:sldId id="333" r:id="rId7"/>
    <p:sldId id="334" r:id="rId8"/>
    <p:sldId id="335" r:id="rId9"/>
    <p:sldId id="336" r:id="rId10"/>
    <p:sldId id="33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A4E6"/>
    <a:srgbClr val="CC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524" autoAdjust="0"/>
  </p:normalViewPr>
  <p:slideViewPr>
    <p:cSldViewPr snapToGrid="0">
      <p:cViewPr varScale="1">
        <p:scale>
          <a:sx n="66" d="100"/>
          <a:sy n="66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42BFF-424F-4734-BDF5-6A4BC413651A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E5D93-377C-4C31-92BF-7F7CED471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5D93-377C-4C31-92BF-7F7CED4715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78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FFFFF"/>
                </a:solidFill>
              </a:rPr>
              <a:t>Every business, either small-scale or large-scale, should work towards promoting the value of the goods and services that they provide. 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Customers usually buy goods or pay for services as a way of acquiring certain benefits. 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The perception of these buyers towards such products matters a lot since it determines their loyalty to the business.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Uber uphold customer value since its services are accompanied by benefits such as positive experience, performance benefit, lower prices, and ease of acquisition.  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Uber drivers gives customers an opportunity to choose music and goodies such as candy, water, and phone charging services. 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High level  of professionalism among Uber driers grants positive experience to consumers. 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In terms of performance benefit, Uber is quicker and convenient.   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Uber Eats enables customers to acquire goods easily from respective restaurants. 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>
                <a:solidFill>
                  <a:srgbClr val="FFFFFF"/>
                </a:solidFill>
              </a:rPr>
              <a:t>It is easier to hail Uber from any location unlike a taxi that you have to pick on the street.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F3043-A420-4A62-B629-AC3D61B034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8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200" b="1" dirty="0" smtClean="0"/>
              <a:t>Customers estimate satisfaction by weighing happiness and disappointments that emerge as a result of consuming particular goods and services. </a:t>
            </a:r>
          </a:p>
          <a:p>
            <a:pPr lvl="1">
              <a:lnSpc>
                <a:spcPct val="90000"/>
              </a:lnSpc>
            </a:pPr>
            <a:r>
              <a:rPr lang="en-US" sz="1200" b="1" dirty="0" smtClean="0"/>
              <a:t>Businesses should prioritize customer’s needs to ensure that they are fully satisfied. </a:t>
            </a:r>
          </a:p>
          <a:p>
            <a:pPr lvl="1">
              <a:lnSpc>
                <a:spcPct val="90000"/>
              </a:lnSpc>
            </a:pPr>
            <a:r>
              <a:rPr lang="en-US" sz="1200" b="1" dirty="0" smtClean="0"/>
              <a:t>The perception of these buyers towards such products matters a lot since it determines their loyalty to the business.</a:t>
            </a:r>
          </a:p>
          <a:p>
            <a:pPr lvl="1">
              <a:lnSpc>
                <a:spcPct val="90000"/>
              </a:lnSpc>
            </a:pPr>
            <a:r>
              <a:rPr lang="en-US" sz="1200" b="1" dirty="0" smtClean="0"/>
              <a:t>Netflix has a good record of customer satisfaction since most individuals are happy with its products. </a:t>
            </a:r>
          </a:p>
          <a:p>
            <a:pPr lvl="1">
              <a:lnSpc>
                <a:spcPct val="90000"/>
              </a:lnSpc>
            </a:pPr>
            <a:r>
              <a:rPr lang="en-US" sz="1200" b="1" dirty="0" smtClean="0"/>
              <a:t>Netflix embrace diversification of movies and categorization in specific and helpful ways.</a:t>
            </a:r>
          </a:p>
          <a:p>
            <a:pPr lvl="1">
              <a:lnSpc>
                <a:spcPct val="90000"/>
              </a:lnSpc>
            </a:pPr>
            <a:r>
              <a:rPr lang="en-US" sz="1200" b="1" dirty="0" smtClean="0"/>
              <a:t>Netflix provides an individual with an opportunity to share a personal account with friends and family.</a:t>
            </a:r>
          </a:p>
          <a:p>
            <a:pPr lvl="1">
              <a:lnSpc>
                <a:spcPct val="90000"/>
              </a:lnSpc>
            </a:pPr>
            <a:r>
              <a:rPr lang="en-US" sz="1200" b="1" dirty="0" smtClean="0"/>
              <a:t>Customers are also satisfied with the amazing customer care service. </a:t>
            </a:r>
          </a:p>
          <a:p>
            <a:pPr lvl="1">
              <a:lnSpc>
                <a:spcPct val="90000"/>
              </a:lnSpc>
            </a:pPr>
            <a:r>
              <a:rPr lang="en-US" sz="1200" b="1" dirty="0" smtClean="0"/>
              <a:t>Effective businesses provide platforms where customers can provide ratings and feedback based on their experiences. </a:t>
            </a:r>
          </a:p>
          <a:p>
            <a:pPr lvl="1">
              <a:lnSpc>
                <a:spcPct val="90000"/>
              </a:lnSpc>
            </a:pPr>
            <a:r>
              <a:rPr lang="en-US" sz="1200" b="1" dirty="0" smtClean="0"/>
              <a:t>Consumers have the right to provide either negative or negative feedback without any form of coercion.   </a:t>
            </a:r>
          </a:p>
          <a:p>
            <a:pPr lvl="1">
              <a:lnSpc>
                <a:spcPct val="90000"/>
              </a:lnSpc>
            </a:pPr>
            <a:r>
              <a:rPr lang="en-US" sz="1200" b="1" dirty="0" smtClean="0"/>
              <a:t>Uber’s rating system is quite appropriate because it helps drivers to improve their services based on collected customer feedback.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F3043-A420-4A62-B629-AC3D61B034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FFFF"/>
                </a:solidFill>
              </a:rPr>
              <a:t>Promotion is a vital activity that most businesses integrate as a way of maneuvering the markets.   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Promotion creates public awareness, educates people on various features of a product, setting a business apart from its competitors, increase customer traffic, and also build sales and profits. 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Coca Cola company has the best promotion technique that has enabled it to increase its market shares. 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Coca Cola integrates advertisement as an approach to promote its brands in the market.  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Taste and Feeling campaign that Coca Cola launched in 2016 promotes its brands.  </a:t>
            </a:r>
          </a:p>
          <a:p>
            <a:pPr lvl="1"/>
            <a:r>
              <a:rPr lang="en-US" b="1" dirty="0" smtClean="0">
                <a:solidFill>
                  <a:srgbClr val="FFFFFF"/>
                </a:solidFill>
              </a:rPr>
              <a:t>Coca Cola utilizes social media platforms to promote its products.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F3043-A420-4A62-B629-AC3D61B034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8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Sociocultural issues impacts business operations </a:t>
            </a:r>
          </a:p>
          <a:p>
            <a:pPr lvl="1"/>
            <a:r>
              <a:rPr lang="en-US" b="1" dirty="0" smtClean="0"/>
              <a:t>Attitudes, beliefs, norms, and lifestyles are fundamental elements that determine the success of any good or service in the market.  </a:t>
            </a:r>
          </a:p>
          <a:p>
            <a:pPr lvl="1"/>
            <a:r>
              <a:rPr lang="en-US" b="1" dirty="0" smtClean="0"/>
              <a:t>Islamic culture affects marketing of Pork products. </a:t>
            </a:r>
          </a:p>
          <a:p>
            <a:pPr lvl="1"/>
            <a:r>
              <a:rPr lang="en-US" b="1" dirty="0" smtClean="0"/>
              <a:t>Consumption of pork is prohibited in Islamic culture because the pig and its flesh are represented as a taboo. </a:t>
            </a:r>
          </a:p>
          <a:p>
            <a:pPr lvl="1"/>
            <a:r>
              <a:rPr lang="en-US" b="1" dirty="0" smtClean="0"/>
              <a:t>Muslims also regard the pig as unclean hence it is a sin to consume the unclean product.  </a:t>
            </a:r>
          </a:p>
          <a:p>
            <a:pPr lvl="1"/>
            <a:r>
              <a:rPr lang="en-US" b="1" dirty="0" smtClean="0"/>
              <a:t>Failure to assess such Islamic beliefs can lead to business failure. </a:t>
            </a:r>
          </a:p>
          <a:p>
            <a:pPr marL="3240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F3043-A420-4A62-B629-AC3D61B034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8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500" b="1" dirty="0" smtClean="0">
                <a:solidFill>
                  <a:schemeClr val="tx1"/>
                </a:solidFill>
              </a:rPr>
              <a:t>Competition prevails in every sector of the economy.   </a:t>
            </a:r>
          </a:p>
          <a:p>
            <a:pPr lvl="1">
              <a:lnSpc>
                <a:spcPct val="90000"/>
              </a:lnSpc>
            </a:pPr>
            <a:r>
              <a:rPr lang="en-US" sz="1500" b="1" dirty="0" smtClean="0">
                <a:solidFill>
                  <a:schemeClr val="tx1"/>
                </a:solidFill>
              </a:rPr>
              <a:t>Businesses compete with the aim of maximizing their profitability index and becoming the best organizations.</a:t>
            </a:r>
          </a:p>
          <a:p>
            <a:pPr lvl="1">
              <a:lnSpc>
                <a:spcPct val="90000"/>
              </a:lnSpc>
            </a:pPr>
            <a:r>
              <a:rPr lang="en-US" sz="1500" b="1" dirty="0" smtClean="0">
                <a:solidFill>
                  <a:schemeClr val="tx1"/>
                </a:solidFill>
              </a:rPr>
              <a:t>Entertainment industry constitutes stiff competitors such as Netflix, Blockbuster, and Redbox. </a:t>
            </a:r>
          </a:p>
          <a:p>
            <a:pPr lvl="1">
              <a:lnSpc>
                <a:spcPct val="90000"/>
              </a:lnSpc>
            </a:pPr>
            <a:r>
              <a:rPr lang="en-US" sz="1500" b="1" dirty="0" smtClean="0">
                <a:solidFill>
                  <a:schemeClr val="tx1"/>
                </a:solidFill>
              </a:rPr>
              <a:t>Competition between Netflix and Blockbuster was regarded as extreme because Blockbuster failed to retain its market powers.</a:t>
            </a:r>
          </a:p>
          <a:p>
            <a:pPr lvl="1">
              <a:lnSpc>
                <a:spcPct val="90000"/>
              </a:lnSpc>
            </a:pPr>
            <a:r>
              <a:rPr lang="en-US" sz="1500" b="1" dirty="0" smtClean="0">
                <a:solidFill>
                  <a:schemeClr val="tx1"/>
                </a:solidFill>
              </a:rPr>
              <a:t>Netflix adopted various forms of operation excellence to gain its competitive advantage. </a:t>
            </a:r>
          </a:p>
          <a:p>
            <a:pPr lvl="1">
              <a:lnSpc>
                <a:spcPct val="90000"/>
              </a:lnSpc>
            </a:pPr>
            <a:r>
              <a:rPr lang="en-US" sz="1500" b="1" dirty="0" smtClean="0">
                <a:solidFill>
                  <a:schemeClr val="tx1"/>
                </a:solidFill>
              </a:rPr>
              <a:t>Netflix incorporated massive innovation, larger economies of scale, and also, a broader scope. </a:t>
            </a:r>
          </a:p>
          <a:p>
            <a:pPr lvl="1">
              <a:lnSpc>
                <a:spcPct val="90000"/>
              </a:lnSpc>
            </a:pPr>
            <a:r>
              <a:rPr lang="en-US" sz="1500" b="1" dirty="0" smtClean="0">
                <a:solidFill>
                  <a:schemeClr val="tx1"/>
                </a:solidFill>
              </a:rPr>
              <a:t>Blockbuster failed due to poor leadership and increased cost of services such as administration of late fees. 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Uber and taxi are also stiff competitors in transport sector. 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Uber has a higher competitive advantage unlike Taxi and other market operators. 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Uber’s source of competitive advantage include brand reputation, stronger connection, and outstanding technology. </a:t>
            </a:r>
            <a:endParaRPr lang="en-US" sz="1500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F3043-A420-4A62-B629-AC3D61B034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8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dirty="0" smtClean="0"/>
              <a:t>Advancement of technology has become an advantage and also disadvantage to some organizations.  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/>
              <a:t>Netflix's disruptive technology challenged Blockbuster and other market participants. 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/>
              <a:t>Uber integrate technology to market its goods and services. 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/>
              <a:t>Uber developed a mobile application that connects the drivers and customers. 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/>
              <a:t>Technology has also enabled Uber to innovate and apply the concept of self-driving cars.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F3043-A420-4A62-B629-AC3D61B034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8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sz="1400" b="1" dirty="0" smtClean="0"/>
              <a:t>Coca-Cola has the strongest brand identity, a high level of customer loyalty, a dominant market share, the largest brand evaluation that accumulates to 79.96 Billion, and also an extended global reach. </a:t>
            </a:r>
          </a:p>
          <a:p>
            <a:pPr lvl="1"/>
            <a:r>
              <a:rPr lang="en-US" sz="1400" b="1" dirty="0" smtClean="0"/>
              <a:t>Coca-Cola is facing criticism on how its operations impact health of human beings. </a:t>
            </a:r>
          </a:p>
          <a:p>
            <a:pPr lvl="1"/>
            <a:r>
              <a:rPr lang="en-US" sz="1400" b="1" dirty="0" smtClean="0"/>
              <a:t>Coca-Cola has opportunities such as capabilities to increase packaged drinking water, increasing its presence in developing nations, and advancing its supply chain system. </a:t>
            </a:r>
          </a:p>
          <a:p>
            <a:pPr lvl="1"/>
            <a:r>
              <a:rPr lang="en-US" sz="1400" b="1" dirty="0" smtClean="0"/>
              <a:t>Coca Cola experiences stiff competition and packaging controversy.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F3043-A420-4A62-B629-AC3D61B034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F3043-A420-4A62-B629-AC3D61B034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60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1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0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48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6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4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2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4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4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3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63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9960" y="1507414"/>
            <a:ext cx="7295507" cy="3703320"/>
          </a:xfrm>
        </p:spPr>
        <p:txBody>
          <a:bodyPr anchor="ctr">
            <a:normAutofit/>
          </a:bodyPr>
          <a:lstStyle/>
          <a:p>
            <a:r>
              <a:rPr lang="en-US" sz="4800" b="1" dirty="0" smtClean="0"/>
              <a:t>Assignment 14.1:Webfolio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342" y="1507414"/>
            <a:ext cx="3330781" cy="3703320"/>
          </a:xfrm>
          <a:ln w="57150">
            <a:noFill/>
          </a:ln>
        </p:spPr>
        <p:txBody>
          <a:bodyPr anchor="ctr">
            <a:normAutofit/>
          </a:bodyPr>
          <a:lstStyle/>
          <a:p>
            <a:pPr algn="r"/>
            <a:r>
              <a:rPr lang="en-US" sz="2000" b="1" dirty="0" smtClean="0"/>
              <a:t>Ahmed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9469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098" y="-494258"/>
            <a:ext cx="5641578" cy="1981200"/>
          </a:xfrm>
        </p:spPr>
        <p:txBody>
          <a:bodyPr/>
          <a:lstStyle/>
          <a:p>
            <a:pPr algn="ctr"/>
            <a:r>
              <a:rPr lang="en-US" dirty="0"/>
              <a:t>CONCLUSION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2017487"/>
            <a:ext cx="10505840" cy="446214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324000" lvl="1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6" y="1986455"/>
            <a:ext cx="10468303" cy="455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1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topic that I selected for this </a:t>
            </a:r>
            <a:r>
              <a:rPr lang="en-US" dirty="0" err="1" smtClean="0"/>
              <a:t>webfolio</a:t>
            </a:r>
            <a:r>
              <a:rPr lang="en-US" dirty="0" smtClean="0"/>
              <a:t> assignment is based on analysis of different businesses.</a:t>
            </a:r>
          </a:p>
          <a:p>
            <a:r>
              <a:rPr lang="en-US" dirty="0" smtClean="0"/>
              <a:t>The presentation will cover various elements in relation to these companies. These aspects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Customer Value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Customer Satisfaction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Promotion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Socio-cultural forces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Competitive advantage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Technological forces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SWOT ANALYSIS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</a:rPr>
              <a:t>Customer Value in relation to UBER COMPANY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3750747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dirty="0">
                <a:solidFill>
                  <a:srgbClr val="FFFFFF"/>
                </a:solidFill>
              </a:rPr>
              <a:t>Every business, either small-scale or large-scale, should work towards promoting the value of the goods and services that they provide. </a:t>
            </a:r>
          </a:p>
          <a:p>
            <a:pPr lvl="1">
              <a:lnSpc>
                <a:spcPct val="90000"/>
              </a:lnSpc>
            </a:pPr>
            <a:r>
              <a:rPr lang="en-US" sz="1400" b="1" dirty="0">
                <a:solidFill>
                  <a:srgbClr val="FFFFFF"/>
                </a:solidFill>
              </a:rPr>
              <a:t>Customers usually buy goods or pay for services as a way of acquiring certain benefits. </a:t>
            </a:r>
          </a:p>
          <a:p>
            <a:pPr lvl="1">
              <a:lnSpc>
                <a:spcPct val="90000"/>
              </a:lnSpc>
            </a:pPr>
            <a:r>
              <a:rPr lang="en-US" sz="1400" b="1" dirty="0">
                <a:solidFill>
                  <a:srgbClr val="FFFFFF"/>
                </a:solidFill>
              </a:rPr>
              <a:t>The perception of these buyers towards such products matters a lot since it determines their loyalty to the business.</a:t>
            </a:r>
          </a:p>
          <a:p>
            <a:pPr lvl="1">
              <a:lnSpc>
                <a:spcPct val="90000"/>
              </a:lnSpc>
            </a:pPr>
            <a:r>
              <a:rPr lang="en-US" sz="1400" b="1" dirty="0">
                <a:solidFill>
                  <a:srgbClr val="FFFFFF"/>
                </a:solidFill>
              </a:rPr>
              <a:t>Uber uphold customer value since its services are accompanied by benefits such as positive experience, performance benefit, lower prices, and ease of acquisition.  </a:t>
            </a:r>
          </a:p>
          <a:p>
            <a:pPr lvl="1">
              <a:lnSpc>
                <a:spcPct val="90000"/>
              </a:lnSpc>
            </a:pPr>
            <a:r>
              <a:rPr lang="en-US" sz="1400" b="1" dirty="0">
                <a:solidFill>
                  <a:srgbClr val="FFFFFF"/>
                </a:solidFill>
              </a:rPr>
              <a:t>Uber drivers gives customers an opportunity to choose music and goodies such as candy, water, and phone charging services. </a:t>
            </a:r>
          </a:p>
          <a:p>
            <a:pPr lvl="1">
              <a:lnSpc>
                <a:spcPct val="90000"/>
              </a:lnSpc>
            </a:pPr>
            <a:r>
              <a:rPr lang="en-US" sz="1400" b="1" dirty="0">
                <a:solidFill>
                  <a:srgbClr val="FFFFFF"/>
                </a:solidFill>
              </a:rPr>
              <a:t>High level  of professionalism among Uber driers grants positive experience to consumers. </a:t>
            </a:r>
          </a:p>
          <a:p>
            <a:pPr lvl="1">
              <a:lnSpc>
                <a:spcPct val="90000"/>
              </a:lnSpc>
            </a:pPr>
            <a:r>
              <a:rPr lang="en-US" sz="1400" b="1" dirty="0">
                <a:solidFill>
                  <a:srgbClr val="FFFFFF"/>
                </a:solidFill>
              </a:rPr>
              <a:t>In terms of performance benefit, Uber is quicker and convenient.   </a:t>
            </a:r>
          </a:p>
          <a:p>
            <a:pPr lvl="1">
              <a:lnSpc>
                <a:spcPct val="90000"/>
              </a:lnSpc>
            </a:pPr>
            <a:r>
              <a:rPr lang="en-US" sz="1400" b="1" dirty="0">
                <a:solidFill>
                  <a:srgbClr val="FFFFFF"/>
                </a:solidFill>
              </a:rPr>
              <a:t>Uber Eats enables customers to acquire goods easily from respective restaurants. </a:t>
            </a:r>
          </a:p>
          <a:p>
            <a:pPr lvl="1">
              <a:lnSpc>
                <a:spcPct val="90000"/>
              </a:lnSpc>
            </a:pPr>
            <a:r>
              <a:rPr lang="en-US" sz="1400" b="1" dirty="0">
                <a:solidFill>
                  <a:srgbClr val="FFFFFF"/>
                </a:solidFill>
              </a:rPr>
              <a:t>It is easier to hail Uber from any location unlike a taxi that you have to pick on the street. 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171" y="641102"/>
            <a:ext cx="3695019" cy="183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171" y="2587223"/>
            <a:ext cx="3703683" cy="183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171" y="4561134"/>
            <a:ext cx="3688491" cy="183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086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17839"/>
            <a:ext cx="11029616" cy="790831"/>
          </a:xfrm>
        </p:spPr>
        <p:txBody>
          <a:bodyPr>
            <a:normAutofit/>
          </a:bodyPr>
          <a:lstStyle/>
          <a:p>
            <a:r>
              <a:rPr lang="en-US" dirty="0"/>
              <a:t>CUSTOMER SATISFACTION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4059665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200" b="1" dirty="0"/>
              <a:t>Customers estimate satisfaction by weighing happiness and disappointments that emerge as a result of consuming particular goods and services. </a:t>
            </a:r>
          </a:p>
          <a:p>
            <a:pPr lvl="1">
              <a:lnSpc>
                <a:spcPct val="90000"/>
              </a:lnSpc>
            </a:pPr>
            <a:r>
              <a:rPr lang="en-US" sz="1200" b="1" dirty="0"/>
              <a:t>Businesses should prioritize customer’s needs to ensure that they are fully satisfied. </a:t>
            </a:r>
          </a:p>
          <a:p>
            <a:pPr lvl="1">
              <a:lnSpc>
                <a:spcPct val="90000"/>
              </a:lnSpc>
            </a:pPr>
            <a:r>
              <a:rPr lang="en-US" sz="1200" b="1" dirty="0"/>
              <a:t>The perception of these buyers towards such products matters a lot since it determines their loyalty to the business.</a:t>
            </a:r>
          </a:p>
          <a:p>
            <a:pPr lvl="1">
              <a:lnSpc>
                <a:spcPct val="90000"/>
              </a:lnSpc>
            </a:pPr>
            <a:r>
              <a:rPr lang="en-US" sz="1200" b="1" dirty="0"/>
              <a:t>Netflix has a good record of customer satisfaction since most individuals are happy with its products. </a:t>
            </a:r>
          </a:p>
          <a:p>
            <a:pPr lvl="1">
              <a:lnSpc>
                <a:spcPct val="90000"/>
              </a:lnSpc>
            </a:pPr>
            <a:r>
              <a:rPr lang="en-US" sz="1200" b="1" dirty="0"/>
              <a:t>Netflix embrace diversification of movies and categorization in specific and helpful ways.</a:t>
            </a:r>
          </a:p>
          <a:p>
            <a:pPr lvl="1">
              <a:lnSpc>
                <a:spcPct val="90000"/>
              </a:lnSpc>
            </a:pPr>
            <a:r>
              <a:rPr lang="en-US" sz="1200" b="1" dirty="0"/>
              <a:t>Netflix provides an individual with an opportunity to share a personal account with friends and family.</a:t>
            </a:r>
          </a:p>
          <a:p>
            <a:pPr lvl="1">
              <a:lnSpc>
                <a:spcPct val="90000"/>
              </a:lnSpc>
            </a:pPr>
            <a:r>
              <a:rPr lang="en-US" sz="1200" b="1" dirty="0"/>
              <a:t>Customers are also satisfied with the amazing customer care service. </a:t>
            </a:r>
          </a:p>
          <a:p>
            <a:pPr lvl="1">
              <a:lnSpc>
                <a:spcPct val="90000"/>
              </a:lnSpc>
            </a:pPr>
            <a:r>
              <a:rPr lang="en-US" sz="1200" b="1" dirty="0"/>
              <a:t>Effective businesses provide platforms where customers can provide ratings and feedback based on their experiences. </a:t>
            </a:r>
          </a:p>
          <a:p>
            <a:pPr lvl="1">
              <a:lnSpc>
                <a:spcPct val="90000"/>
              </a:lnSpc>
            </a:pPr>
            <a:r>
              <a:rPr lang="en-US" sz="1200" b="1" dirty="0"/>
              <a:t>Consumers have the right to provide either negative or negative feedback without any form of coercion.   </a:t>
            </a:r>
          </a:p>
          <a:p>
            <a:pPr lvl="1">
              <a:lnSpc>
                <a:spcPct val="90000"/>
              </a:lnSpc>
            </a:pPr>
            <a:r>
              <a:rPr lang="en-US" sz="1200" b="1" dirty="0"/>
              <a:t>Uber’s rating system is quite appropriate because it helps drivers to improve their services based on collected customer feedback.  </a:t>
            </a:r>
          </a:p>
          <a:p>
            <a:pPr marL="324000" lvl="1" indent="0">
              <a:lnSpc>
                <a:spcPct val="90000"/>
              </a:lnSpc>
              <a:buNone/>
            </a:pP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9" r="2" b="7845"/>
          <a:stretch/>
        </p:blipFill>
        <p:spPr bwMode="auto">
          <a:xfrm>
            <a:off x="8051799" y="1892627"/>
            <a:ext cx="3699935" cy="220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341"/>
          <a:stretch/>
        </p:blipFill>
        <p:spPr bwMode="auto">
          <a:xfrm>
            <a:off x="8051799" y="4187827"/>
            <a:ext cx="3699935" cy="220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3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Promotion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40012"/>
            <a:ext cx="7225075" cy="3918788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b="1" dirty="0">
                <a:solidFill>
                  <a:srgbClr val="FFFFFF"/>
                </a:solidFill>
              </a:rPr>
              <a:t>Promotion is a vital activity that most businesses integrate as a way of maneuvering the markets.   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Promotion creates public awareness, educates people on various features of a product, setting a business apart from its competitors, increase customer traffic, and also build sales and profits. 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Coca Cola company has the best promotion technique that has enabled it to increase its market shares. 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Coca Cola integrates advertisement as an approach to promote its brands in the market.  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Taste and Feeling campaign that Coca Cola launched in 2016 promotes its brands.  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Coca Cola utilizes social media platforms to promote its products.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" r="-1" b="6171"/>
          <a:stretch/>
        </p:blipFill>
        <p:spPr bwMode="auto">
          <a:xfrm>
            <a:off x="8045532" y="628651"/>
            <a:ext cx="3699935" cy="18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9" r="-3" b="-3"/>
          <a:stretch/>
        </p:blipFill>
        <p:spPr bwMode="auto">
          <a:xfrm>
            <a:off x="8045405" y="2580128"/>
            <a:ext cx="3699935" cy="18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" b="-1"/>
          <a:stretch/>
        </p:blipFill>
        <p:spPr bwMode="auto">
          <a:xfrm>
            <a:off x="8045225" y="4523615"/>
            <a:ext cx="3700115" cy="18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554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0655"/>
          </a:xfrm>
        </p:spPr>
        <p:txBody>
          <a:bodyPr>
            <a:normAutofit/>
          </a:bodyPr>
          <a:lstStyle/>
          <a:p>
            <a:r>
              <a:rPr lang="en-US" dirty="0"/>
              <a:t>SOCIOCULTURAL FORCES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3678303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b="1" dirty="0"/>
              <a:t>Sociocultural issues impacts business operations </a:t>
            </a:r>
          </a:p>
          <a:p>
            <a:pPr lvl="1"/>
            <a:r>
              <a:rPr lang="en-US" b="1" dirty="0"/>
              <a:t>Attitudes, beliefs, norms, and lifestyles are fundamental elements that determine the success of any good or service in the market.  </a:t>
            </a:r>
          </a:p>
          <a:p>
            <a:pPr lvl="1"/>
            <a:r>
              <a:rPr lang="en-US" b="1" dirty="0"/>
              <a:t>Islamic culture affects marketing of Pork products. </a:t>
            </a:r>
          </a:p>
          <a:p>
            <a:pPr lvl="1"/>
            <a:r>
              <a:rPr lang="en-US" b="1" dirty="0"/>
              <a:t>Consumption of pork is prohibited in Islamic culture because the pig and its flesh are represented as a taboo. </a:t>
            </a:r>
          </a:p>
          <a:p>
            <a:pPr lvl="1"/>
            <a:r>
              <a:rPr lang="en-US" b="1" dirty="0"/>
              <a:t>Muslims also regard the pig as unclean hence it is a sin to consume the unclean product.  </a:t>
            </a:r>
          </a:p>
          <a:p>
            <a:pPr lvl="1"/>
            <a:r>
              <a:rPr lang="en-US" b="1" dirty="0"/>
              <a:t>Failure to assess such Islamic beliefs can lead to business failure. </a:t>
            </a:r>
          </a:p>
          <a:p>
            <a:pPr marL="324000" lvl="1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5" r="2" b="13257"/>
          <a:stretch/>
        </p:blipFill>
        <p:spPr bwMode="auto">
          <a:xfrm>
            <a:off x="8051799" y="1892627"/>
            <a:ext cx="3699935" cy="220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3" r="-3" b="15726"/>
          <a:stretch/>
        </p:blipFill>
        <p:spPr bwMode="auto">
          <a:xfrm>
            <a:off x="8051799" y="4187827"/>
            <a:ext cx="3699935" cy="220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09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30082"/>
          </a:xfrm>
        </p:spPr>
        <p:txBody>
          <a:bodyPr>
            <a:normAutofit fontScale="90000"/>
          </a:bodyPr>
          <a:lstStyle/>
          <a:p>
            <a:r>
              <a:rPr lang="en-US" dirty="0"/>
              <a:t>COMPETITION AND SOURCES OF COMPETITIVE ADVANTAGE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858" y="2180496"/>
            <a:ext cx="7140407" cy="3678303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500" b="1" dirty="0">
                <a:solidFill>
                  <a:schemeClr val="tx1"/>
                </a:solidFill>
              </a:rPr>
              <a:t>Competition prevails in every sector of the economy.   </a:t>
            </a:r>
          </a:p>
          <a:p>
            <a:pPr lvl="1">
              <a:lnSpc>
                <a:spcPct val="90000"/>
              </a:lnSpc>
            </a:pPr>
            <a:r>
              <a:rPr lang="en-US" sz="1500" b="1" dirty="0">
                <a:solidFill>
                  <a:schemeClr val="tx1"/>
                </a:solidFill>
              </a:rPr>
              <a:t>Businesses compete with the aim of maximizing their profitability index and becoming the best organizations.</a:t>
            </a:r>
          </a:p>
          <a:p>
            <a:pPr lvl="1">
              <a:lnSpc>
                <a:spcPct val="90000"/>
              </a:lnSpc>
            </a:pPr>
            <a:r>
              <a:rPr lang="en-US" sz="1500" b="1" dirty="0">
                <a:solidFill>
                  <a:schemeClr val="tx1"/>
                </a:solidFill>
              </a:rPr>
              <a:t>Entertainment industry constitutes stiff competitors such as Netflix, Blockbuster, and Redbox. </a:t>
            </a:r>
          </a:p>
          <a:p>
            <a:pPr lvl="1">
              <a:lnSpc>
                <a:spcPct val="90000"/>
              </a:lnSpc>
            </a:pPr>
            <a:r>
              <a:rPr lang="en-US" sz="1500" b="1" dirty="0">
                <a:solidFill>
                  <a:schemeClr val="tx1"/>
                </a:solidFill>
              </a:rPr>
              <a:t>Competition between Netflix and Blockbuster was regarded as extreme because Blockbuster failed to retain its market powers.</a:t>
            </a:r>
          </a:p>
          <a:p>
            <a:pPr lvl="1">
              <a:lnSpc>
                <a:spcPct val="90000"/>
              </a:lnSpc>
            </a:pPr>
            <a:r>
              <a:rPr lang="en-US" sz="1500" b="1" dirty="0">
                <a:solidFill>
                  <a:schemeClr val="tx1"/>
                </a:solidFill>
              </a:rPr>
              <a:t>Netflix adopted various forms of operation excellence to gain its competitive advantage. </a:t>
            </a:r>
          </a:p>
          <a:p>
            <a:pPr lvl="1">
              <a:lnSpc>
                <a:spcPct val="90000"/>
              </a:lnSpc>
            </a:pPr>
            <a:r>
              <a:rPr lang="en-US" sz="1500" b="1" dirty="0">
                <a:solidFill>
                  <a:schemeClr val="tx1"/>
                </a:solidFill>
              </a:rPr>
              <a:t>Netflix incorporated massive innovation, larger economies of scale, and also, a broader scope. </a:t>
            </a:r>
          </a:p>
          <a:p>
            <a:pPr lvl="1">
              <a:lnSpc>
                <a:spcPct val="90000"/>
              </a:lnSpc>
            </a:pPr>
            <a:r>
              <a:rPr lang="en-US" sz="1500" b="1" dirty="0">
                <a:solidFill>
                  <a:schemeClr val="tx1"/>
                </a:solidFill>
              </a:rPr>
              <a:t>Blockbuster failed due to poor leadership and increased cost of services such as administration of late fees. </a:t>
            </a:r>
            <a:endParaRPr lang="en-US" sz="1500" b="1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b="1" dirty="0" err="1">
                <a:solidFill>
                  <a:schemeClr val="tx1"/>
                </a:solidFill>
              </a:rPr>
              <a:t>Uber</a:t>
            </a:r>
            <a:r>
              <a:rPr lang="en-US" sz="1400" b="1" dirty="0">
                <a:solidFill>
                  <a:schemeClr val="tx1"/>
                </a:solidFill>
              </a:rPr>
              <a:t> and taxi </a:t>
            </a:r>
            <a:r>
              <a:rPr lang="en-US" sz="1400" b="1" dirty="0" smtClean="0">
                <a:solidFill>
                  <a:schemeClr val="tx1"/>
                </a:solidFill>
              </a:rPr>
              <a:t>are also stiff competitors in transport sector. </a:t>
            </a:r>
          </a:p>
          <a:p>
            <a:pPr lvl="1">
              <a:lnSpc>
                <a:spcPct val="90000"/>
              </a:lnSpc>
            </a:pPr>
            <a:r>
              <a:rPr lang="en-US" sz="1400" b="1" dirty="0" err="1">
                <a:solidFill>
                  <a:schemeClr val="tx1"/>
                </a:solidFill>
              </a:rPr>
              <a:t>Uber</a:t>
            </a:r>
            <a:r>
              <a:rPr lang="en-US" sz="1400" b="1" dirty="0">
                <a:solidFill>
                  <a:schemeClr val="tx1"/>
                </a:solidFill>
              </a:rPr>
              <a:t> has a higher competitive advantage unlike Taxi and other market operators.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b="1" dirty="0" err="1" smtClean="0">
                <a:solidFill>
                  <a:schemeClr val="tx1"/>
                </a:solidFill>
              </a:rPr>
              <a:t>Uber’s</a:t>
            </a:r>
            <a:r>
              <a:rPr lang="en-US" sz="1400" b="1" dirty="0" smtClean="0">
                <a:solidFill>
                  <a:schemeClr val="tx1"/>
                </a:solidFill>
              </a:rPr>
              <a:t> source of competitive advantage include brand reputation, stronger connection, and outstanding technology. </a:t>
            </a:r>
            <a:endParaRPr lang="en-US" sz="15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9" r="-2" b="7253"/>
          <a:stretch/>
        </p:blipFill>
        <p:spPr bwMode="auto">
          <a:xfrm>
            <a:off x="448732" y="1871133"/>
            <a:ext cx="3683001" cy="450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4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57" y="702156"/>
            <a:ext cx="11141251" cy="768298"/>
          </a:xfrm>
        </p:spPr>
        <p:txBody>
          <a:bodyPr>
            <a:normAutofit/>
          </a:bodyPr>
          <a:lstStyle/>
          <a:p>
            <a:r>
              <a:rPr lang="en-US" dirty="0"/>
              <a:t>TECHNOLOGICAL FORCES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60" y="2001795"/>
            <a:ext cx="4343125" cy="4275437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dirty="0"/>
              <a:t>Advancement of technology has become an advantage and also disadvantage to some organizations.  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Netflix's disruptive technology challenged Blockbuster and other market participants. 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Uber integrate technology to market its goods and services. 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Uber developed a mobile application that connects the drivers and customers. 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Technology has also enabled Uber to innovate and apply the concept of self-driving cars.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8" r="28402" b="1"/>
          <a:stretch/>
        </p:blipFill>
        <p:spPr bwMode="auto">
          <a:xfrm>
            <a:off x="5560540" y="1892627"/>
            <a:ext cx="3187027" cy="449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9" r="21772"/>
          <a:stretch/>
        </p:blipFill>
        <p:spPr bwMode="auto">
          <a:xfrm>
            <a:off x="8747567" y="1892627"/>
            <a:ext cx="2994862" cy="449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48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55941"/>
          </a:xfrm>
        </p:spPr>
        <p:txBody>
          <a:bodyPr>
            <a:normAutofit/>
          </a:bodyPr>
          <a:lstStyle/>
          <a:p>
            <a:r>
              <a:rPr lang="en-US" dirty="0"/>
              <a:t>SWOT ANALYSIS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1400" b="1" dirty="0"/>
              <a:t>Coca-Cola has the strongest brand identity, a high level of customer loyalty, a dominant market share, the largest brand evaluation that accumulates to 79.96 Billion, and also an extended global reach. </a:t>
            </a:r>
          </a:p>
          <a:p>
            <a:pPr lvl="1"/>
            <a:r>
              <a:rPr lang="en-US" sz="1400" b="1" dirty="0"/>
              <a:t>Coca-Cola is facing criticism on how its operations impact health of human beings. </a:t>
            </a:r>
          </a:p>
          <a:p>
            <a:pPr lvl="1"/>
            <a:r>
              <a:rPr lang="en-US" sz="1400" b="1" dirty="0"/>
              <a:t>Coca-Cola has opportunities such as capabilities to increase packaged drinking water, increasing its presence in developing nations, and advancing its supply chain system. </a:t>
            </a:r>
          </a:p>
          <a:p>
            <a:pPr lvl="1"/>
            <a:r>
              <a:rPr lang="en-US" sz="1400" b="1" dirty="0"/>
              <a:t>Coca Cola experiences stiff competition and packaging controversy.   </a:t>
            </a:r>
          </a:p>
          <a:p>
            <a:pPr marL="324000" lvl="1" indent="0">
              <a:buNone/>
            </a:pP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25" y="3269619"/>
            <a:ext cx="2445939" cy="183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5140" y="2496041"/>
            <a:ext cx="2424609" cy="337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8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</TotalTime>
  <Words>1714</Words>
  <Application>Microsoft Office PowerPoint</Application>
  <PresentationFormat>Widescreen</PresentationFormat>
  <Paragraphs>129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Retrospect</vt:lpstr>
      <vt:lpstr>Assignment 14.1:Webfolio </vt:lpstr>
      <vt:lpstr>Introduction</vt:lpstr>
      <vt:lpstr>Customer Value in relation to UBER COMPANY </vt:lpstr>
      <vt:lpstr>CUSTOMER SATISFACTION </vt:lpstr>
      <vt:lpstr>Promotion  </vt:lpstr>
      <vt:lpstr>SOCIOCULTURAL FORCES </vt:lpstr>
      <vt:lpstr>COMPETITION AND SOURCES OF COMPETITIVE ADVANTAGE  </vt:lpstr>
      <vt:lpstr>TECHNOLOGICAL FORCES  </vt:lpstr>
      <vt:lpstr>SWOT ANALYSIS  </vt:lpstr>
      <vt:lpstr>CONCLUSION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  JOURNEY</dc:title>
  <dc:creator>Syd Hendricks</dc:creator>
  <cp:lastModifiedBy>user</cp:lastModifiedBy>
  <cp:revision>24</cp:revision>
  <dcterms:created xsi:type="dcterms:W3CDTF">2020-06-18T16:42:26Z</dcterms:created>
  <dcterms:modified xsi:type="dcterms:W3CDTF">2021-05-01T16:43:07Z</dcterms:modified>
</cp:coreProperties>
</file>